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  <p:sldId id="256" r:id="rId4"/>
    <p:sldId id="280" r:id="rId5"/>
    <p:sldId id="257" r:id="rId6"/>
    <p:sldId id="275" r:id="rId7"/>
    <p:sldId id="277" r:id="rId8"/>
    <p:sldId id="278" r:id="rId9"/>
    <p:sldId id="279" r:id="rId10"/>
    <p:sldId id="258" r:id="rId11"/>
    <p:sldId id="260" r:id="rId12"/>
    <p:sldId id="281" r:id="rId13"/>
    <p:sldId id="282" r:id="rId14"/>
    <p:sldId id="261" r:id="rId15"/>
    <p:sldId id="262" r:id="rId16"/>
    <p:sldId id="284" r:id="rId17"/>
    <p:sldId id="285" r:id="rId18"/>
    <p:sldId id="286" r:id="rId19"/>
    <p:sldId id="287" r:id="rId20"/>
    <p:sldId id="288" r:id="rId21"/>
    <p:sldId id="289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9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FFFF"/>
    <a:srgbClr val="CCFFFF"/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5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B2456-D15D-4D82-8AE5-790DB85C8126}" type="datetimeFigureOut">
              <a:rPr lang="en-AU" smtClean="0"/>
              <a:pPr/>
              <a:t>9/07/2012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F5C78-1878-409F-ABCF-0CE22C4C7EBA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GOOD EVENING</a:t>
            </a:r>
            <a:endParaRPr lang="en-AU" sz="8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itannic Bold" pitchFamily="34" charset="0"/>
            </a:endParaRPr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3437" t="16916" r="20122" b="19925"/>
          <a:stretch>
            <a:fillRect/>
          </a:stretch>
        </p:blipFill>
        <p:spPr>
          <a:xfrm>
            <a:off x="899592" y="1844824"/>
            <a:ext cx="3312368" cy="4504820"/>
          </a:xfrm>
        </p:spPr>
      </p:pic>
      <p:sp>
        <p:nvSpPr>
          <p:cNvPr id="5" name="TextBox 4"/>
          <p:cNvSpPr txBox="1"/>
          <p:nvPr/>
        </p:nvSpPr>
        <p:spPr>
          <a:xfrm>
            <a:off x="2905184" y="3356992"/>
            <a:ext cx="6238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 smtClean="0">
                <a:solidFill>
                  <a:srgbClr val="B9FFFF"/>
                </a:solidFill>
                <a:latin typeface="Britannic Bold" pitchFamily="34" charset="0"/>
              </a:rPr>
              <a:t>I am Mark </a:t>
            </a:r>
            <a:r>
              <a:rPr lang="en-AU" sz="3600" dirty="0" err="1" smtClean="0">
                <a:solidFill>
                  <a:srgbClr val="B9FFFF"/>
                </a:solidFill>
                <a:latin typeface="Britannic Bold" pitchFamily="34" charset="0"/>
              </a:rPr>
              <a:t>Deson</a:t>
            </a:r>
            <a:r>
              <a:rPr lang="en-AU" sz="3600" dirty="0" smtClean="0">
                <a:solidFill>
                  <a:srgbClr val="B9FFFF"/>
                </a:solidFill>
                <a:latin typeface="Britannic Bold" pitchFamily="34" charset="0"/>
              </a:rPr>
              <a:t> S. </a:t>
            </a:r>
            <a:r>
              <a:rPr lang="en-AU" sz="3600" dirty="0" err="1" smtClean="0">
                <a:solidFill>
                  <a:srgbClr val="B9FFFF"/>
                </a:solidFill>
                <a:latin typeface="Britannic Bold" pitchFamily="34" charset="0"/>
              </a:rPr>
              <a:t>Cuñado</a:t>
            </a:r>
            <a:endParaRPr lang="en-AU" sz="3600" dirty="0">
              <a:solidFill>
                <a:srgbClr val="B9FFFF"/>
              </a:solidFill>
              <a:latin typeface="Britannic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5184" y="1988840"/>
            <a:ext cx="1954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600" dirty="0" smtClean="0">
                <a:solidFill>
                  <a:srgbClr val="B9FFFF"/>
                </a:solidFill>
                <a:latin typeface="Britannic Bold" pitchFamily="34" charset="0"/>
              </a:rPr>
              <a:t>Hi!!</a:t>
            </a:r>
            <a:endParaRPr lang="en-AU" sz="6600" dirty="0">
              <a:solidFill>
                <a:srgbClr val="B9FFFF"/>
              </a:solidFill>
              <a:latin typeface="Britannic 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5373216"/>
            <a:ext cx="6238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u="sng" dirty="0" smtClean="0">
                <a:solidFill>
                  <a:schemeClr val="bg1"/>
                </a:solidFill>
                <a:latin typeface="Britannic Bold" pitchFamily="34" charset="0"/>
              </a:rPr>
              <a:t>SPEAKER OF THE NIGHT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5816" y="3933056"/>
            <a:ext cx="2380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 smtClean="0">
                <a:solidFill>
                  <a:srgbClr val="B9FFFF"/>
                </a:solidFill>
                <a:latin typeface="Britannic Bold" pitchFamily="34" charset="0"/>
              </a:rPr>
              <a:t>II - BSAT</a:t>
            </a:r>
            <a:endParaRPr lang="en-AU" sz="3600" dirty="0">
              <a:solidFill>
                <a:srgbClr val="B9FFFF"/>
              </a:solidFill>
              <a:latin typeface="Britannic Bold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930226"/>
          </a:xfrm>
        </p:spPr>
        <p:txBody>
          <a:bodyPr>
            <a:normAutofit/>
          </a:bodyPr>
          <a:lstStyle/>
          <a:p>
            <a:r>
              <a:rPr lang="en-AU" sz="9800" dirty="0" smtClean="0">
                <a:solidFill>
                  <a:schemeClr val="bg1"/>
                </a:solidFill>
                <a:latin typeface="Britannic Bold" pitchFamily="34" charset="0"/>
              </a:rPr>
              <a:t>PROGRAM</a:t>
            </a:r>
            <a:endParaRPr lang="en-AU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708920"/>
            <a:ext cx="7776864" cy="29523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A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It is the actual course of action designed to carry out the established objective.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Project Schedule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71600" y="1268760"/>
            <a:ext cx="7704856" cy="2736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Refers to  identification and analysis of the activities</a:t>
            </a:r>
            <a:r>
              <a:rPr kumimoji="0" lang="en-AU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from the project planning stage up to the start of normal operations.</a:t>
            </a:r>
            <a:r>
              <a:rPr kumimoji="0" lang="en-A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n-A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4" descr="project_manage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501008"/>
            <a:ext cx="3217540" cy="2595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7944" y="836712"/>
            <a:ext cx="4629200" cy="5112568"/>
          </a:xfrm>
        </p:spPr>
        <p:txBody>
          <a:bodyPr>
            <a:no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Henry Laurence Gantt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A.B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., M.E.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1861 – 23 November 1919)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was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American Mechanical Engineer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management consultant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who is most famous for developing the </a:t>
            </a:r>
            <a:r>
              <a:rPr lang="en-A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Gantt Chart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in the 1910s.</a:t>
            </a:r>
            <a:endParaRPr lang="en-A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Content Placeholder 5" descr="ABAAAehfcAK-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3406658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4928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4048" y="980728"/>
            <a:ext cx="3538736" cy="4738538"/>
          </a:xfrm>
        </p:spPr>
        <p:txBody>
          <a:bodyPr>
            <a:noAutofit/>
          </a:bodyPr>
          <a:lstStyle/>
          <a:p>
            <a:r>
              <a:rPr lang="en-AU" sz="2800" dirty="0" smtClean="0">
                <a:solidFill>
                  <a:schemeClr val="bg1"/>
                </a:solidFill>
              </a:rPr>
              <a:t>A </a:t>
            </a:r>
            <a:r>
              <a:rPr lang="en-AU" sz="2800" b="1" dirty="0" smtClean="0">
                <a:solidFill>
                  <a:schemeClr val="bg1"/>
                </a:solidFill>
              </a:rPr>
              <a:t>Gantt chart</a:t>
            </a:r>
            <a:r>
              <a:rPr lang="en-AU" sz="2800" dirty="0" smtClean="0">
                <a:solidFill>
                  <a:schemeClr val="bg1"/>
                </a:solidFill>
              </a:rPr>
              <a:t> is a type of </a:t>
            </a:r>
            <a:r>
              <a:rPr lang="en-AU" sz="2800" dirty="0" smtClean="0">
                <a:solidFill>
                  <a:schemeClr val="bg1"/>
                </a:solidFill>
              </a:rPr>
              <a:t>bar chart, </a:t>
            </a:r>
            <a:r>
              <a:rPr lang="en-AU" sz="2800" dirty="0" smtClean="0">
                <a:solidFill>
                  <a:schemeClr val="bg1"/>
                </a:solidFill>
              </a:rPr>
              <a:t>developed by </a:t>
            </a:r>
            <a:r>
              <a:rPr lang="en-AU" sz="2800" dirty="0" smtClean="0">
                <a:solidFill>
                  <a:schemeClr val="bg1"/>
                </a:solidFill>
              </a:rPr>
              <a:t>Henry Gantt, </a:t>
            </a:r>
            <a:r>
              <a:rPr lang="en-AU" sz="2800" dirty="0" smtClean="0">
                <a:solidFill>
                  <a:schemeClr val="bg1"/>
                </a:solidFill>
              </a:rPr>
              <a:t>that illustrates a </a:t>
            </a:r>
            <a:r>
              <a:rPr lang="en-AU" sz="2800" dirty="0" smtClean="0">
                <a:solidFill>
                  <a:schemeClr val="bg1"/>
                </a:solidFill>
              </a:rPr>
              <a:t>project schedule. </a:t>
            </a:r>
            <a:r>
              <a:rPr lang="en-AU" sz="2800" dirty="0" smtClean="0">
                <a:solidFill>
                  <a:schemeClr val="bg1"/>
                </a:solidFill>
              </a:rPr>
              <a:t>Gantt charts illustrate the start and finish dates of the terminal elements and summary elements of a </a:t>
            </a:r>
            <a:r>
              <a:rPr lang="en-AU" sz="2800" dirty="0" smtClean="0">
                <a:solidFill>
                  <a:schemeClr val="bg1"/>
                </a:solidFill>
              </a:rPr>
              <a:t>project.</a:t>
            </a:r>
            <a:endParaRPr lang="en-AU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gantt_ex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556792"/>
            <a:ext cx="4098032" cy="3073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91264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POLICIES</a:t>
            </a:r>
            <a:endParaRPr kumimoji="0" lang="en-A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1560" y="2852936"/>
            <a:ext cx="8064896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en-A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These are basic guidelines for action. </a:t>
            </a:r>
            <a:endParaRPr kumimoji="0" lang="en-AU" sz="4800" b="0" i="0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Profit </a:t>
            </a:r>
            <a:r>
              <a:rPr kumimoji="0" lang="en-A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Maximation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3568" y="1628800"/>
            <a:ext cx="7632848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Product/Service the Firm Will Produce or Sell </a:t>
            </a:r>
          </a:p>
          <a:p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Position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ithin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 Industry </a:t>
            </a:r>
          </a:p>
          <a:p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Geographic Market </a:t>
            </a:r>
          </a:p>
          <a:p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Product Quality </a:t>
            </a:r>
          </a:p>
          <a:p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Ownership</a:t>
            </a:r>
          </a:p>
          <a:p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Social Responsibility </a:t>
            </a:r>
            <a:endParaRPr lang="en-A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profit-maximiz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2636912"/>
            <a:ext cx="2880320" cy="2730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profit-maximiza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2492896"/>
            <a:ext cx="3430705" cy="2573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0">
              <a:spcBef>
                <a:spcPct val="0"/>
              </a:spcBef>
            </a:pPr>
            <a:r>
              <a:rPr lang="en-AU" sz="4000" dirty="0" smtClean="0">
                <a:solidFill>
                  <a:schemeClr val="bg1"/>
                </a:solidFill>
              </a:rPr>
              <a:t>Product/Service the Firm will Produce or Sell</a:t>
            </a:r>
            <a:endParaRPr kumimoji="0" lang="en-A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8" name="Picture 7" descr="profit-maximiz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140968"/>
            <a:ext cx="2880320" cy="1926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2" name="Picture 11" descr="profit-maximiza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2708920"/>
            <a:ext cx="3430705" cy="2288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</a:pPr>
            <a:r>
              <a:rPr lang="en-A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POSTION WITHIN THE INDUSTRY</a:t>
            </a:r>
            <a:endParaRPr kumimoji="0" lang="en-A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12" name="Picture 11" descr="profit-maximiz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492896"/>
            <a:ext cx="4179928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A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GEOGRAPHIC MARKET</a:t>
            </a:r>
            <a:endParaRPr kumimoji="0" lang="en-A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12" name="Picture 11" descr="profit-maximiz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636912"/>
            <a:ext cx="4319140" cy="2879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A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PRODUCT QUALITY</a:t>
            </a:r>
            <a:endParaRPr kumimoji="0" lang="en-A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8" name="Picture 7" descr="profit-maximiz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636912"/>
            <a:ext cx="3044257" cy="3066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6000" dirty="0" smtClean="0">
                <a:ln w="18415" cmpd="sng">
                  <a:noFill/>
                  <a:prstDash val="solid"/>
                </a:ln>
                <a:solidFill>
                  <a:srgbClr val="B9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MAJOR TYPES OF PLANS</a:t>
            </a:r>
            <a:endParaRPr lang="en-AU" sz="6000" dirty="0">
              <a:ln w="18415" cmpd="sng">
                <a:noFill/>
                <a:prstDash val="solid"/>
              </a:ln>
              <a:solidFill>
                <a:srgbClr val="B9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itannic Bol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59632" y="1916832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Objective or Goals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31640" y="2636912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Mission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31640" y="3284984"/>
            <a:ext cx="3757478" cy="1672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Long-Range and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Rounded MT Bold" pitchFamily="34" charset="0"/>
                <a:ea typeface="+mj-ea"/>
                <a:cs typeface="+mj-cs"/>
              </a:rPr>
              <a:t>Short-Range Objectives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03648" y="5085184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MBO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03648" y="5805264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Program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724128" y="1988840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Policies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724128" y="2780928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Procedures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724128" y="3501008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Rules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724128" y="4293096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Budget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96136" y="4941168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Philosophy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796136" y="5733256"/>
            <a:ext cx="3672408" cy="510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Rounded MT Bold" pitchFamily="34" charset="0"/>
                <a:ea typeface="+mj-ea"/>
                <a:cs typeface="+mj-cs"/>
              </a:rPr>
              <a:t>Strategy</a:t>
            </a:r>
            <a:endParaRPr kumimoji="0" lang="en-AU" sz="6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+mj-cs"/>
            </a:endParaRPr>
          </a:p>
        </p:txBody>
      </p:sp>
      <p:pic>
        <p:nvPicPr>
          <p:cNvPr id="15" name="Picture 14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746416" y="1878531"/>
            <a:ext cx="449974" cy="363931"/>
          </a:xfrm>
          <a:prstGeom prst="rect">
            <a:avLst/>
          </a:prstGeom>
        </p:spPr>
      </p:pic>
      <p:pic>
        <p:nvPicPr>
          <p:cNvPr id="17" name="Picture 16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746416" y="2598612"/>
            <a:ext cx="449974" cy="363931"/>
          </a:xfrm>
          <a:prstGeom prst="rect">
            <a:avLst/>
          </a:prstGeom>
        </p:spPr>
      </p:pic>
      <p:pic>
        <p:nvPicPr>
          <p:cNvPr id="18" name="Picture 17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746416" y="3534715"/>
            <a:ext cx="449974" cy="363931"/>
          </a:xfrm>
          <a:prstGeom prst="rect">
            <a:avLst/>
          </a:prstGeom>
        </p:spPr>
      </p:pic>
      <p:pic>
        <p:nvPicPr>
          <p:cNvPr id="19" name="Picture 18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746416" y="5046885"/>
            <a:ext cx="449974" cy="363931"/>
          </a:xfrm>
          <a:prstGeom prst="rect">
            <a:avLst/>
          </a:prstGeom>
        </p:spPr>
      </p:pic>
      <p:pic>
        <p:nvPicPr>
          <p:cNvPr id="20" name="Picture 19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746415" y="5766963"/>
            <a:ext cx="449974" cy="363931"/>
          </a:xfrm>
          <a:prstGeom prst="rect">
            <a:avLst/>
          </a:prstGeom>
        </p:spPr>
      </p:pic>
      <p:pic>
        <p:nvPicPr>
          <p:cNvPr id="21" name="Picture 20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5210912" y="5766964"/>
            <a:ext cx="449974" cy="363931"/>
          </a:xfrm>
          <a:prstGeom prst="rect">
            <a:avLst/>
          </a:prstGeom>
        </p:spPr>
      </p:pic>
      <p:pic>
        <p:nvPicPr>
          <p:cNvPr id="22" name="Picture 21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5210911" y="4974875"/>
            <a:ext cx="449974" cy="363931"/>
          </a:xfrm>
          <a:prstGeom prst="rect">
            <a:avLst/>
          </a:prstGeom>
        </p:spPr>
      </p:pic>
      <p:pic>
        <p:nvPicPr>
          <p:cNvPr id="23" name="Picture 22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5210911" y="4326805"/>
            <a:ext cx="449974" cy="363931"/>
          </a:xfrm>
          <a:prstGeom prst="rect">
            <a:avLst/>
          </a:prstGeom>
        </p:spPr>
      </p:pic>
      <p:pic>
        <p:nvPicPr>
          <p:cNvPr id="24" name="Picture 23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5210911" y="3534714"/>
            <a:ext cx="449974" cy="363931"/>
          </a:xfrm>
          <a:prstGeom prst="rect">
            <a:avLst/>
          </a:prstGeom>
        </p:spPr>
      </p:pic>
      <p:pic>
        <p:nvPicPr>
          <p:cNvPr id="25" name="Picture 24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5210911" y="2742627"/>
            <a:ext cx="449974" cy="363931"/>
          </a:xfrm>
          <a:prstGeom prst="rect">
            <a:avLst/>
          </a:prstGeom>
        </p:spPr>
      </p:pic>
      <p:pic>
        <p:nvPicPr>
          <p:cNvPr id="26" name="Picture 25" descr="male-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73" b="9486"/>
          <a:stretch>
            <a:fillRect/>
          </a:stretch>
        </p:blipFill>
        <p:spPr>
          <a:xfrm rot="2691303">
            <a:off x="5210910" y="2022547"/>
            <a:ext cx="449974" cy="36393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A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OWNERSHIP</a:t>
            </a:r>
            <a:endParaRPr kumimoji="0" lang="en-A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12" name="Picture 11" descr="profit-maximiz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708920"/>
            <a:ext cx="3245533" cy="3245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683568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A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SOCIAL RESPONSIBILITY</a:t>
            </a:r>
            <a:endParaRPr kumimoji="0" lang="en-A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Major policies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8" name="Picture 7" descr="profit-maximiz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996952"/>
            <a:ext cx="2928707" cy="2669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2" name="Picture 11" descr="profit-maximiz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6867" y="2708920"/>
            <a:ext cx="2885493" cy="2885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91264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9800" dirty="0" smtClean="0">
                <a:solidFill>
                  <a:schemeClr val="bg1"/>
                </a:solidFill>
                <a:latin typeface="Britannic Bold" pitchFamily="34" charset="0"/>
                <a:ea typeface="+mj-ea"/>
                <a:cs typeface="+mj-cs"/>
              </a:rPr>
              <a:t>PROCEDURES</a:t>
            </a:r>
            <a:endParaRPr kumimoji="0" lang="en-A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2852936"/>
            <a:ext cx="8496944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4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	Series of related steps expressed in chronological</a:t>
            </a:r>
            <a:r>
              <a:rPr kumimoji="0" lang="en-AU" sz="4400" b="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order for specific purpose.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AU" sz="4400" b="0" i="0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016" y="620688"/>
            <a:ext cx="4032448" cy="5688632"/>
          </a:xfrm>
        </p:spPr>
        <p:txBody>
          <a:bodyPr>
            <a:normAutofit/>
          </a:bodyPr>
          <a:lstStyle/>
          <a:p>
            <a:r>
              <a:rPr lang="en-A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 </a:t>
            </a:r>
            <a:r>
              <a:rPr lang="en-A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SOP is a written document or instruction detailing all steps and activities of a process or procedure. </a:t>
            </a:r>
            <a:br>
              <a:rPr lang="en-A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en-AU" sz="3600" dirty="0"/>
          </a:p>
        </p:txBody>
      </p:sp>
      <p:pic>
        <p:nvPicPr>
          <p:cNvPr id="4" name="Content Placeholder 3" descr="sop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908720"/>
            <a:ext cx="3256922" cy="4310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91264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RULES</a:t>
            </a:r>
            <a:endParaRPr kumimoji="0" lang="en-A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2852936"/>
            <a:ext cx="7776864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4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	Require specific and definite actions for a given situation.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 descr="no_smokin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700808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" name="Content Placeholder 3" descr="no_smok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996952"/>
            <a:ext cx="3456384" cy="1232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91264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BUDGET</a:t>
            </a:r>
            <a:endParaRPr kumimoji="0" lang="en-A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55576" y="2924944"/>
            <a:ext cx="756084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en-A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plan stated in financial terms.</a:t>
            </a:r>
            <a:endParaRPr kumimoji="0" lang="en-AU" sz="4800" b="0" i="0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91264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PHILOSOPHY</a:t>
            </a:r>
            <a:endParaRPr kumimoji="0" lang="en-A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2852936"/>
            <a:ext cx="7776864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 algn="just">
              <a:spcBef>
                <a:spcPct val="20000"/>
              </a:spcBef>
              <a:buFont typeface="Arial" pitchFamily="34" charset="0"/>
              <a:buNone/>
            </a:pPr>
            <a:r>
              <a:rPr lang="en-A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The values and beliefs an organization holds as the guiding light.</a:t>
            </a:r>
            <a:endParaRPr kumimoji="0" lang="en-AU" sz="4800" b="0" i="0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7944" y="620688"/>
            <a:ext cx="4474840" cy="5386610"/>
          </a:xfrm>
        </p:spPr>
        <p:txBody>
          <a:bodyPr>
            <a:noAutofit/>
          </a:bodyPr>
          <a:lstStyle/>
          <a:p>
            <a:r>
              <a:rPr lang="en-AU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Konosuke</a:t>
            </a:r>
            <a:r>
              <a:rPr lang="en-A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Matsushita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(November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27, 1894 – April 27, 1989)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was a Japanese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industrialist, the founder of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Panasonic,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company based in the suburb of </a:t>
            </a:r>
            <a:r>
              <a:rPr lang="en-AU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Kadoma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Osaka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in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Japan. 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many Japanese, he is known as "the god of management".</a:t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en-A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Konosuke-matsushit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210" t="2028" r="4861" b="3674"/>
          <a:stretch>
            <a:fillRect/>
          </a:stretch>
        </p:blipFill>
        <p:spPr>
          <a:xfrm>
            <a:off x="899592" y="1052736"/>
            <a:ext cx="3024336" cy="4168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536" y="260648"/>
            <a:ext cx="8291264" cy="193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9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STRATEGY</a:t>
            </a:r>
            <a:endParaRPr kumimoji="0" lang="en-A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23928" y="2132856"/>
            <a:ext cx="4536504" cy="4176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480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en-AU" sz="480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It is the method of shaping a company’s future and involves determining the long-run direction of the organization.</a:t>
            </a:r>
            <a:endParaRPr kumimoji="0" lang="en-AU" sz="4800" b="0" i="0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research strateg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276872"/>
            <a:ext cx="3305175" cy="3295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848872" cy="5472608"/>
          </a:xfrm>
        </p:spPr>
        <p:txBody>
          <a:bodyPr>
            <a:noAutofit/>
          </a:bodyPr>
          <a:lstStyle/>
          <a:p>
            <a:r>
              <a:rPr lang="en-A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Guidelines in Implementing</a:t>
            </a:r>
            <a:br>
              <a:rPr lang="en-A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</a:br>
            <a:r>
              <a:rPr lang="en-A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Management by Objectives</a:t>
            </a:r>
            <a:endParaRPr lang="en-A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itannic Bold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8220783-3d-human-walking-with-a-briefcase-in-his-hand-and-shirt-and-tie.jpg"/>
          <p:cNvPicPr>
            <a:picLocks noChangeAspect="1"/>
          </p:cNvPicPr>
          <p:nvPr/>
        </p:nvPicPr>
        <p:blipFill>
          <a:blip r:embed="rId3" cstate="print"/>
          <a:srcRect l="25634" r="23097"/>
          <a:stretch>
            <a:fillRect/>
          </a:stretch>
        </p:blipFill>
        <p:spPr>
          <a:xfrm>
            <a:off x="5508104" y="2564904"/>
            <a:ext cx="1944216" cy="2844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8220783-3d-human-walking-with-a-briefcase-in-his-hand-and-shirt-and-t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636912"/>
            <a:ext cx="2822146" cy="2822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7200" dirty="0" smtClean="0">
                <a:solidFill>
                  <a:schemeClr val="bg1"/>
                </a:solidFill>
                <a:latin typeface="Britannic Bold" pitchFamily="34" charset="0"/>
              </a:rPr>
              <a:t>THANK YOU</a:t>
            </a:r>
            <a:endParaRPr lang="en-AU" sz="72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692696"/>
            <a:ext cx="8229600" cy="2431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FOR LISTENING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23728" y="5445224"/>
            <a:ext cx="784887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en-AU" sz="240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http://markdeson.webnode.com/documents/</a:t>
            </a:r>
            <a:endParaRPr kumimoji="0" lang="en-AU" sz="2400" i="0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339752" y="5949280"/>
            <a:ext cx="784887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en-AU" sz="240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Click: MGT report.docx / MGT report.pptx</a:t>
            </a:r>
            <a:endParaRPr kumimoji="0" lang="en-AU" sz="2400" i="0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oogle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276872"/>
            <a:ext cx="3816424" cy="1590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new-google-chrome-logo.jpg"/>
          <p:cNvPicPr>
            <a:picLocks noChangeAspect="1"/>
          </p:cNvPicPr>
          <p:nvPr/>
        </p:nvPicPr>
        <p:blipFill>
          <a:blip r:embed="rId3" cstate="print"/>
          <a:srcRect l="19701" r="20300"/>
          <a:stretch>
            <a:fillRect/>
          </a:stretch>
        </p:blipFill>
        <p:spPr>
          <a:xfrm>
            <a:off x="3635896" y="2132856"/>
            <a:ext cx="1944216" cy="1995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Wikipedia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1916832"/>
            <a:ext cx="2592288" cy="3175422"/>
          </a:xfrm>
          <a:prstGeom prst="rect">
            <a:avLst/>
          </a:prstGeom>
        </p:spPr>
      </p:pic>
      <p:pic>
        <p:nvPicPr>
          <p:cNvPr id="9" name="Picture 8" descr="NEW UM SEAL JUL '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2420888"/>
            <a:ext cx="3456384" cy="1368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5400" dirty="0" smtClean="0">
                <a:solidFill>
                  <a:schemeClr val="bg1"/>
                </a:solidFill>
                <a:latin typeface="Britannic Bold" pitchFamily="34" charset="0"/>
              </a:rPr>
              <a:t>ACKNOWLEDGEMENT</a:t>
            </a:r>
            <a:endParaRPr lang="en-AU" sz="54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4" name="Picture 3" descr="free-microsoft-powerpoint-downloa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2492896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MS-Word-2-ic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60032" y="2492896"/>
            <a:ext cx="1296144" cy="129614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83568" y="908720"/>
            <a:ext cx="8229600" cy="6450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MARK DESON S. CUÑADO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3600" dirty="0" smtClean="0">
              <a:solidFill>
                <a:schemeClr val="bg1"/>
              </a:solidFill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MGT 1B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3600" dirty="0" smtClean="0">
              <a:solidFill>
                <a:schemeClr val="bg1"/>
              </a:solidFill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+mj-cs"/>
              </a:rPr>
              <a:t>PROFESSOR ARCHIE REYES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600" dirty="0" smtClean="0">
                <a:solidFill>
                  <a:schemeClr val="bg1"/>
                </a:solidFill>
                <a:latin typeface="Britannic Bold" pitchFamily="34" charset="0"/>
                <a:ea typeface="+mj-ea"/>
                <a:cs typeface="+mj-cs"/>
              </a:rPr>
              <a:t>(7:30-8:30)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600" dirty="0" smtClean="0">
                <a:solidFill>
                  <a:schemeClr val="bg1"/>
                </a:solidFill>
                <a:latin typeface="Britannic Bold" pitchFamily="34" charset="0"/>
                <a:ea typeface="+mj-ea"/>
                <a:cs typeface="+mj-cs"/>
              </a:rPr>
              <a:t>THANK YOU VERY MUCH!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3600" dirty="0" smtClean="0">
              <a:solidFill>
                <a:schemeClr val="bg1"/>
              </a:solidFill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dirty="0" smtClean="0">
                <a:solidFill>
                  <a:schemeClr val="bg1"/>
                </a:solidFill>
                <a:latin typeface="Britannic Bold" pitchFamily="34" charset="0"/>
                <a:ea typeface="+mj-ea"/>
                <a:cs typeface="+mj-cs"/>
              </a:rPr>
              <a:t>http://markdeson.webnode.com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3600" dirty="0" smtClean="0">
              <a:solidFill>
                <a:schemeClr val="bg1"/>
              </a:solidFill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9552" y="2708920"/>
            <a:ext cx="8229600" cy="1410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AU" sz="3600" dirty="0" smtClean="0">
                <a:solidFill>
                  <a:schemeClr val="bg1"/>
                </a:solidFill>
                <a:latin typeface="Britannic Bold" pitchFamily="34" charset="0"/>
              </a:rPr>
              <a:t>© 2012 All rights reserved</a:t>
            </a:r>
            <a:endParaRPr kumimoji="0" lang="en-A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00"/>
                            </p:stCondLst>
                            <p:childTnLst>
                              <p:par>
                                <p:cTn id="25" presetID="3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00"/>
                            </p:stCondLst>
                            <p:childTnLst>
                              <p:par>
                                <p:cTn id="3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700"/>
                            </p:stCondLst>
                            <p:childTnLst>
                              <p:par>
                                <p:cTn id="39" presetID="3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200"/>
                            </p:stCondLst>
                            <p:childTnLst>
                              <p:par>
                                <p:cTn id="4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00"/>
                            </p:stCondLst>
                            <p:childTnLst>
                              <p:par>
                                <p:cTn id="53" presetID="3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200"/>
                            </p:stCondLst>
                            <p:childTnLst>
                              <p:par>
                                <p:cTn id="6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700"/>
                            </p:stCondLst>
                            <p:childTnLst>
                              <p:par>
                                <p:cTn id="67" presetID="3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200"/>
                            </p:stCondLst>
                            <p:childTnLst>
                              <p:par>
                                <p:cTn id="7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700"/>
                            </p:stCondLst>
                            <p:childTnLst>
                              <p:par>
                                <p:cTn id="87" presetID="3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7200"/>
                            </p:stCondLst>
                            <p:childTnLst>
                              <p:par>
                                <p:cTn id="10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200"/>
                            </p:stCondLst>
                            <p:childTnLst>
                              <p:par>
                                <p:cTn id="10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016" y="620688"/>
            <a:ext cx="3816424" cy="5386610"/>
          </a:xfrm>
        </p:spPr>
        <p:txBody>
          <a:bodyPr>
            <a:noAutofit/>
          </a:bodyPr>
          <a:lstStyle/>
          <a:p>
            <a:r>
              <a:rPr lang="en-A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Peter Ferdinand </a:t>
            </a:r>
            <a:r>
              <a:rPr lang="en-AU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Drucker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A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November 19, 1909 – November 11, 2005) was an influential writer, management consultant, and self-described “social ecologist.”</a:t>
            </a:r>
            <a:endParaRPr lang="en-A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pe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3578672" cy="5146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48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204864"/>
            <a:ext cx="1152128" cy="17834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MBO Process</a:t>
            </a:r>
            <a:endParaRPr lang="en-A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111212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12245" b="22136"/>
          <a:stretch>
            <a:fillRect/>
          </a:stretch>
        </p:blipFill>
        <p:spPr>
          <a:xfrm>
            <a:off x="971600" y="1412776"/>
            <a:ext cx="7056784" cy="4630631"/>
          </a:xfrm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Objective setting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27984" y="1628800"/>
            <a:ext cx="4392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1. Formulate long-range Organizational objectives.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27984" y="2852936"/>
            <a:ext cx="4032448" cy="924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2. Develop specific divisional objectives.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7984" y="3933056"/>
            <a:ext cx="4320480" cy="8099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3. Establish departmental</a:t>
            </a:r>
            <a:r>
              <a:rPr kumimoji="0" lang="en-AU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 objectives.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427984" y="4869160"/>
            <a:ext cx="4320480" cy="8726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4. Set individual job objectives.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10" name="Picture 9" descr="4675508_f5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420888"/>
            <a:ext cx="3744416" cy="2036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Action planning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76056" y="2708920"/>
            <a:ext cx="35283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5. Formulate action plans.</a:t>
            </a: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5" name="Picture 4" descr="jigsaw succe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154384"/>
            <a:ext cx="403244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Self-control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76056" y="2348880"/>
            <a:ext cx="3384376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6. Implement and take corrective action.</a:t>
            </a: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5" name="Picture 4" descr="corrective actions and preventive actio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276872"/>
            <a:ext cx="3594108" cy="2862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sz="6000" dirty="0" smtClean="0">
                <a:solidFill>
                  <a:schemeClr val="bg1"/>
                </a:solidFill>
                <a:latin typeface="Britannic Bold" pitchFamily="34" charset="0"/>
              </a:rPr>
              <a:t>Periodic reviews</a:t>
            </a:r>
            <a:endParaRPr lang="en-AU" sz="60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63480" y="1556792"/>
            <a:ext cx="4680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7. Review progress toward objectives.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27984" y="2780928"/>
            <a:ext cx="396044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8. Appraise overall performance, reinforce </a:t>
            </a:r>
            <a:r>
              <a:rPr kumimoji="0" lang="en-A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behavior</a:t>
            </a:r>
            <a:r>
              <a:rPr kumimoji="0" lang="en-A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, and strengthen</a:t>
            </a:r>
            <a:r>
              <a:rPr kumimoji="0" lang="en-AU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 motivation through: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932040" y="4437112"/>
            <a:ext cx="3600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Manager training and self-development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lang="en-AU" sz="2400" dirty="0" smtClean="0">
                <a:solidFill>
                  <a:schemeClr val="bg1"/>
                </a:solidFill>
                <a:latin typeface="+mj-lt"/>
                <a:ea typeface="+mj-ea"/>
                <a:cs typeface="Arial" pitchFamily="34" charset="0"/>
              </a:rPr>
              <a:t>Compensation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" pitchFamily="34" charset="0"/>
              </a:rPr>
              <a:t>Career and manpower</a:t>
            </a:r>
          </a:p>
        </p:txBody>
      </p:sp>
      <p:pic>
        <p:nvPicPr>
          <p:cNvPr id="6" name="Picture 5" descr="appraisal-syst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437112"/>
            <a:ext cx="3518360" cy="1747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corrective actions and preventive actio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2276872"/>
            <a:ext cx="25400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check-300x3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412776"/>
            <a:ext cx="1368152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</TotalTime>
  <Words>274</Words>
  <Application>Microsoft Office PowerPoint</Application>
  <PresentationFormat>On-screen Show (4:3)</PresentationFormat>
  <Paragraphs>95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GOOD EVENING</vt:lpstr>
      <vt:lpstr>MAJOR TYPES OF PLANS</vt:lpstr>
      <vt:lpstr>Guidelines in Implementing Management by Objectives</vt:lpstr>
      <vt:lpstr>Peter Ferdinand Drucker   (November 19, 1909 – November 11, 2005) was an influential writer, management consultant, and self-described “social ecologist.”</vt:lpstr>
      <vt:lpstr>The MBO Process</vt:lpstr>
      <vt:lpstr>Objective setting</vt:lpstr>
      <vt:lpstr>Action planning</vt:lpstr>
      <vt:lpstr>Self-control</vt:lpstr>
      <vt:lpstr>Periodic reviews</vt:lpstr>
      <vt:lpstr>PROGRAM</vt:lpstr>
      <vt:lpstr>Project Schedule</vt:lpstr>
      <vt:lpstr>Henry Laurence Gantt,  A.B., M.E.  (1861 – 23 November 1919)  was an American Mechanical Engineer and management consultant who is most famous for developing the Gantt Chart in the 1910s.</vt:lpstr>
      <vt:lpstr>A Gantt chart is a type of bar chart, developed by Henry Gantt, that illustrates a project schedule. Gantt charts illustrate the start and finish dates of the terminal elements and summary elements of a project.</vt:lpstr>
      <vt:lpstr>Slide 14</vt:lpstr>
      <vt:lpstr>Major policies</vt:lpstr>
      <vt:lpstr>Major policies</vt:lpstr>
      <vt:lpstr>Major policies</vt:lpstr>
      <vt:lpstr>Major policies</vt:lpstr>
      <vt:lpstr>Major policies</vt:lpstr>
      <vt:lpstr>Major policies</vt:lpstr>
      <vt:lpstr>Major policies</vt:lpstr>
      <vt:lpstr>Slide 22</vt:lpstr>
      <vt:lpstr>An SOP is a written document or instruction detailing all steps and activities of a process or procedure.  </vt:lpstr>
      <vt:lpstr>Slide 24</vt:lpstr>
      <vt:lpstr>Slide 25</vt:lpstr>
      <vt:lpstr>Slide 26</vt:lpstr>
      <vt:lpstr>Slide 27</vt:lpstr>
      <vt:lpstr>Konosuke Matsushita   (November 27, 1894 – April 27, 1989)  was a Japanese industrialist, the founder of Panasonic, a company based in the suburb of Kadoma, Osaka in Japan. For many Japanese, he is known as "the god of management". </vt:lpstr>
      <vt:lpstr>Slide 29</vt:lpstr>
      <vt:lpstr>THANK YOU</vt:lpstr>
      <vt:lpstr>ACKNOWLEDGEMENT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 in Implementing Management by Objectives</dc:title>
  <dc:creator>Graphic Design</dc:creator>
  <cp:lastModifiedBy>Graphic Design</cp:lastModifiedBy>
  <cp:revision>100</cp:revision>
  <dcterms:created xsi:type="dcterms:W3CDTF">2012-07-04T08:10:29Z</dcterms:created>
  <dcterms:modified xsi:type="dcterms:W3CDTF">2012-07-09T06:14:13Z</dcterms:modified>
</cp:coreProperties>
</file>